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sldIdLst>
    <p:sldId id="256" r:id="rId5"/>
    <p:sldId id="257" r:id="rId6"/>
    <p:sldId id="274" r:id="rId7"/>
    <p:sldId id="258" r:id="rId8"/>
    <p:sldId id="262" r:id="rId9"/>
    <p:sldId id="270" r:id="rId10"/>
    <p:sldId id="264" r:id="rId11"/>
    <p:sldId id="272" r:id="rId12"/>
    <p:sldId id="261" r:id="rId13"/>
    <p:sldId id="273" r:id="rId14"/>
    <p:sldId id="266" r:id="rId15"/>
    <p:sldId id="268" r:id="rId16"/>
    <p:sldId id="267" r:id="rId17"/>
    <p:sldId id="27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AF63C-8481-4E47-B693-CF1117F08433}" v="281" dt="2022-06-06T11:27:01.807"/>
    <p1510:client id="{DC7025E0-97C9-466F-A369-EB5ACAB407BB}" v="694" dt="2022-06-06T03:57:07.654"/>
    <p1510:client id="{EBA9C0A4-25E0-9DCD-3AFE-974102D693AD}" v="451" dt="2022-06-06T11:45:44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7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5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3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1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0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Wireless Power Transfer on Make a GIF">
            <a:extLst>
              <a:ext uri="{FF2B5EF4-FFF2-40B4-BE49-F238E27FC236}">
                <a16:creationId xmlns:a16="http://schemas.microsoft.com/office/drawing/2014/main" id="{9262D5A1-B807-B290-E18E-9378A8949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r="20508" b="8677"/>
          <a:stretch/>
        </p:blipFill>
        <p:spPr bwMode="auto">
          <a:xfrm>
            <a:off x="4788207" y="-7063"/>
            <a:ext cx="7403790" cy="68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684F25B-AE40-52AF-F0AA-2567520D3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pt-BR" sz="3000">
                <a:solidFill>
                  <a:schemeClr val="bg1"/>
                </a:solidFill>
              </a:rPr>
              <a:t>Projeto de Eletromagnetismo:</a:t>
            </a:r>
            <a:br>
              <a:rPr lang="pt-BR" sz="3000">
                <a:solidFill>
                  <a:schemeClr val="bg1"/>
                </a:solidFill>
              </a:rPr>
            </a:br>
            <a:br>
              <a:rPr lang="pt-BR" sz="3000">
                <a:solidFill>
                  <a:schemeClr val="bg1"/>
                </a:solidFill>
              </a:rPr>
            </a:br>
            <a:r>
              <a:rPr lang="pt-BR" sz="3000">
                <a:solidFill>
                  <a:schemeClr val="bg1"/>
                </a:solidFill>
              </a:rPr>
              <a:t>Wireless 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ítulo 8">
                <a:extLst>
                  <a:ext uri="{FF2B5EF4-FFF2-40B4-BE49-F238E27FC236}">
                    <a16:creationId xmlns:a16="http://schemas.microsoft.com/office/drawing/2014/main" id="{E6C92EB1-438A-ED70-AFBC-697259ED630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77980" y="4872922"/>
                <a:ext cx="4119420" cy="1208141"/>
              </a:xfrm>
            </p:spPr>
            <p:txBody>
              <a:bodyPr>
                <a:normAutofit/>
              </a:bodyPr>
              <a:lstStyle/>
              <a:p>
                <a:r>
                  <a:rPr lang="pt-BR" sz="2000">
                    <a:solidFill>
                      <a:schemeClr val="bg1"/>
                    </a:solidFill>
                  </a:rPr>
                  <a:t>Amanda Carmo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pt-BR" sz="2000">
                    <a:solidFill>
                      <a:schemeClr val="bg1"/>
                    </a:solidFill>
                  </a:rPr>
                  <a:t> Antônio Fonseca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pt-BR" sz="2000">
                    <a:solidFill>
                      <a:schemeClr val="bg1"/>
                    </a:solidFill>
                  </a:rPr>
                  <a:t> Ellen </a:t>
                </a:r>
                <a:r>
                  <a:rPr lang="pt-BR" sz="2000" err="1">
                    <a:solidFill>
                      <a:schemeClr val="bg1"/>
                    </a:solidFill>
                  </a:rPr>
                  <a:t>Shen</a:t>
                </a:r>
                <a:endParaRPr lang="pt-BR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Subtítulo 8">
                <a:extLst>
                  <a:ext uri="{FF2B5EF4-FFF2-40B4-BE49-F238E27FC236}">
                    <a16:creationId xmlns:a16="http://schemas.microsoft.com/office/drawing/2014/main" id="{E6C92EB1-438A-ED70-AFBC-697259ED6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77980" y="4872922"/>
                <a:ext cx="4119420" cy="1208141"/>
              </a:xfrm>
              <a:blipFill>
                <a:blip r:embed="rId3"/>
                <a:stretch>
                  <a:fillRect l="-1479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55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2B664-2943-EEBA-3A04-C186B010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Teórico</a:t>
            </a:r>
            <a:r>
              <a:rPr lang="en-US"/>
              <a:t> e </a:t>
            </a:r>
            <a:r>
              <a:rPr lang="en-US" err="1"/>
              <a:t>validação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63C6664-8418-9D93-4230-F0E0013909F5}"/>
              </a:ext>
            </a:extLst>
          </p:cNvPr>
          <p:cNvSpPr txBox="1"/>
          <p:nvPr/>
        </p:nvSpPr>
        <p:spPr>
          <a:xfrm>
            <a:off x="6725333" y="1259490"/>
            <a:ext cx="4024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* Para uma frequência de ressonância de 21.29kHz</a:t>
            </a:r>
            <a:endParaRPr lang="pt-BR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4E820B-1E9A-937A-FEAB-1E28526F5846}"/>
              </a:ext>
            </a:extLst>
          </p:cNvPr>
          <p:cNvSpPr/>
          <p:nvPr/>
        </p:nvSpPr>
        <p:spPr>
          <a:xfrm>
            <a:off x="5528364" y="3391451"/>
            <a:ext cx="242957" cy="18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09E051D-9D10-A29A-FA9E-F947E05F5432}"/>
              </a:ext>
            </a:extLst>
          </p:cNvPr>
          <p:cNvSpPr/>
          <p:nvPr/>
        </p:nvSpPr>
        <p:spPr>
          <a:xfrm>
            <a:off x="11287537" y="3380407"/>
            <a:ext cx="242957" cy="18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9FEAE876-99A3-6386-88DB-D6902114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" y="2274524"/>
            <a:ext cx="6096000" cy="4217939"/>
          </a:xfrm>
          <a:prstGeom prst="rect">
            <a:avLst/>
          </a:prstGeom>
        </p:spPr>
      </p:pic>
      <p:pic>
        <p:nvPicPr>
          <p:cNvPr id="7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BE982720-434F-7277-FAF0-963D44BE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08" y="2271970"/>
            <a:ext cx="6186667" cy="422388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E3DB61E-880E-18C5-EC63-279BA8029456}"/>
              </a:ext>
            </a:extLst>
          </p:cNvPr>
          <p:cNvSpPr txBox="1"/>
          <p:nvPr/>
        </p:nvSpPr>
        <p:spPr>
          <a:xfrm>
            <a:off x="7946590" y="64852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Valores simulados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D4F853-5EBE-0793-09AB-BE2785FE5361}"/>
              </a:ext>
            </a:extLst>
          </p:cNvPr>
          <p:cNvSpPr txBox="1"/>
          <p:nvPr/>
        </p:nvSpPr>
        <p:spPr>
          <a:xfrm>
            <a:off x="1688184" y="64843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Valores medidos</a:t>
            </a:r>
          </a:p>
        </p:txBody>
      </p:sp>
      <p:sp>
        <p:nvSpPr>
          <p:cNvPr id="17" name="Seta: Curva para a Esquerda 16">
            <a:extLst>
              <a:ext uri="{FF2B5EF4-FFF2-40B4-BE49-F238E27FC236}">
                <a16:creationId xmlns:a16="http://schemas.microsoft.com/office/drawing/2014/main" id="{F55EC877-301C-59C4-6467-57785C90860E}"/>
              </a:ext>
            </a:extLst>
          </p:cNvPr>
          <p:cNvSpPr/>
          <p:nvPr/>
        </p:nvSpPr>
        <p:spPr>
          <a:xfrm rot="-1920000">
            <a:off x="9810248" y="1298539"/>
            <a:ext cx="304800" cy="9612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D05CFF-1DC0-A74B-A07D-26ED85AE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Validação do modelo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DB3D5F-066B-6CA1-E186-F98D284F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015"/>
            <a:ext cx="6096000" cy="4186226"/>
          </a:xfrm>
          <a:prstGeom prst="rect">
            <a:avLst/>
          </a:prstGeom>
        </p:spPr>
      </p:pic>
      <p:pic>
        <p:nvPicPr>
          <p:cNvPr id="3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F99F39BD-0914-8303-40B0-CB0199CC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263" y="2272782"/>
            <a:ext cx="6146103" cy="42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1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E4DD2E-D685-AD21-D849-733AE5BD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/>
              <a:t>Validação</a:t>
            </a:r>
            <a:r>
              <a:rPr lang="en-US" sz="2800"/>
              <a:t> do </a:t>
            </a:r>
            <a:r>
              <a:rPr lang="en-US" sz="2800" err="1"/>
              <a:t>modelo</a:t>
            </a:r>
            <a:endParaRPr lang="en-US" sz="2800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286A70-0D6F-B0E1-FFE1-8E3C3467993A}"/>
              </a:ext>
            </a:extLst>
          </p:cNvPr>
          <p:cNvSpPr txBox="1"/>
          <p:nvPr/>
        </p:nvSpPr>
        <p:spPr>
          <a:xfrm>
            <a:off x="371094" y="2718054"/>
            <a:ext cx="306142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O </a:t>
            </a:r>
            <a:r>
              <a:rPr lang="en-US" sz="1700" err="1"/>
              <a:t>gráfico</a:t>
            </a:r>
            <a:r>
              <a:rPr lang="en-US" sz="1700"/>
              <a:t> </a:t>
            </a:r>
            <a:r>
              <a:rPr lang="en-US" sz="1700" err="1"/>
              <a:t>tem</a:t>
            </a:r>
            <a:r>
              <a:rPr lang="en-US" sz="1700"/>
              <a:t> </a:t>
            </a:r>
            <a:r>
              <a:rPr lang="en-US" sz="1700" err="1"/>
              <a:t>comportamento</a:t>
            </a:r>
            <a:r>
              <a:rPr lang="en-US" sz="1700"/>
              <a:t> linear dado </a:t>
            </a:r>
            <a:r>
              <a:rPr lang="en-US" sz="1700" err="1"/>
              <a:t>os</a:t>
            </a:r>
            <a:r>
              <a:rPr lang="en-US" sz="1700"/>
              <a:t> </a:t>
            </a:r>
            <a:r>
              <a:rPr lang="en-US" sz="1700" err="1"/>
              <a:t>poucos</a:t>
            </a:r>
            <a:r>
              <a:rPr lang="en-US" sz="1700"/>
              <a:t> </a:t>
            </a:r>
            <a:r>
              <a:rPr lang="en-US" sz="1700" err="1"/>
              <a:t>pontos</a:t>
            </a:r>
            <a:r>
              <a:rPr lang="en-US" sz="1700"/>
              <a:t> </a:t>
            </a:r>
            <a:r>
              <a:rPr lang="en-US" sz="1700" err="1"/>
              <a:t>coletados</a:t>
            </a:r>
            <a:r>
              <a:rPr lang="en-US" sz="1700"/>
              <a:t> </a:t>
            </a:r>
            <a:r>
              <a:rPr lang="en-US" sz="1700" err="1"/>
              <a:t>na</a:t>
            </a:r>
            <a:r>
              <a:rPr lang="en-US" sz="1700"/>
              <a:t> </a:t>
            </a:r>
            <a:r>
              <a:rPr lang="en-US" sz="1700" err="1"/>
              <a:t>medição</a:t>
            </a:r>
            <a:r>
              <a:rPr lang="en-US" sz="1700"/>
              <a:t>.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DC9DA145-A3B9-8458-D43B-A829C536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65" y="818390"/>
            <a:ext cx="7846391" cy="56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2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F281ED-1A15-4658-A839-0AE72619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/>
              <a:t>Potência</a:t>
            </a:r>
            <a:r>
              <a:rPr lang="en-US" sz="2800"/>
              <a:t> e Custo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318DAF-0863-D850-D6B2-4CBAB060112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Valor de </a:t>
            </a:r>
            <a:r>
              <a:rPr lang="en-US" sz="1700" err="1"/>
              <a:t>Potência</a:t>
            </a:r>
            <a:r>
              <a:rPr lang="en-US" sz="1700"/>
              <a:t>: 0,804W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Custo Final: R$130,00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/>
              <a:t>Releção</a:t>
            </a:r>
            <a:r>
              <a:rPr lang="en-US" sz="1700"/>
              <a:t> </a:t>
            </a:r>
            <a:r>
              <a:rPr lang="en-US" sz="1700" err="1"/>
              <a:t>potência</a:t>
            </a:r>
            <a:r>
              <a:rPr lang="en-US" sz="1700"/>
              <a:t>/</a:t>
            </a:r>
            <a:r>
              <a:rPr lang="en-US" sz="1700" err="1"/>
              <a:t>custo</a:t>
            </a:r>
            <a:r>
              <a:rPr lang="en-US" sz="1700"/>
              <a:t>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0.00618 W/R$</a:t>
            </a: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BFEA9921-FF22-CA28-06CD-8D1221FE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985" y="1576574"/>
            <a:ext cx="7613668" cy="38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9" name="Rectangle 6158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1" name="Rectangle 616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6A1E9E-2752-AFE4-422D-68193174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Aplicações</a:t>
            </a:r>
          </a:p>
        </p:txBody>
      </p:sp>
      <p:sp>
        <p:nvSpPr>
          <p:cNvPr id="6163" name="Rectangle: Rounded Corners 616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148" name="Picture 4" descr="Wireless Chargers as promotional item | REFLECTS">
            <a:extLst>
              <a:ext uri="{FF2B5EF4-FFF2-40B4-BE49-F238E27FC236}">
                <a16:creationId xmlns:a16="http://schemas.microsoft.com/office/drawing/2014/main" id="{7987706B-9C3A-169A-8B7F-EE1D58EF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336080"/>
            <a:ext cx="370332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carregador Transcutâneo Recarrega Marcapasso à Distância | MARCAPASSO.com  – Piero Lourenço">
            <a:extLst>
              <a:ext uri="{FF2B5EF4-FFF2-40B4-BE49-F238E27FC236}">
                <a16:creationId xmlns:a16="http://schemas.microsoft.com/office/drawing/2014/main" id="{D3145DF9-84FB-8C15-F808-903348A21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40" y="2724929"/>
            <a:ext cx="3703320" cy="292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use Wireless PowerShare phone battery charging | Samsung UK">
            <a:extLst>
              <a:ext uri="{FF2B5EF4-FFF2-40B4-BE49-F238E27FC236}">
                <a16:creationId xmlns:a16="http://schemas.microsoft.com/office/drawing/2014/main" id="{5D9AD820-AE88-CBBC-7EB9-EEAF846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5592" y="3048969"/>
            <a:ext cx="3703320" cy="227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4D57F0-A649-5636-9E88-A23328FE2928}"/>
              </a:ext>
            </a:extLst>
          </p:cNvPr>
          <p:cNvSpPr txBox="1"/>
          <p:nvPr/>
        </p:nvSpPr>
        <p:spPr>
          <a:xfrm>
            <a:off x="4902444" y="60513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7FE738-2C48-E7A5-CCA5-8480548131DF}"/>
              </a:ext>
            </a:extLst>
          </p:cNvPr>
          <p:cNvSpPr txBox="1"/>
          <p:nvPr/>
        </p:nvSpPr>
        <p:spPr>
          <a:xfrm>
            <a:off x="4728797" y="61355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Marca-passo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587BEE-0ED0-5C3D-CF2A-7D9A295A93D9}"/>
              </a:ext>
            </a:extLst>
          </p:cNvPr>
          <p:cNvSpPr txBox="1"/>
          <p:nvPr/>
        </p:nvSpPr>
        <p:spPr>
          <a:xfrm>
            <a:off x="527538" y="61311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Celular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EF2FE8-A03E-F89F-9DC4-D2BDCF96B7CC}"/>
              </a:ext>
            </a:extLst>
          </p:cNvPr>
          <p:cNvSpPr txBox="1"/>
          <p:nvPr/>
        </p:nvSpPr>
        <p:spPr>
          <a:xfrm>
            <a:off x="8550519" y="6135565"/>
            <a:ext cx="30948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Interação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146286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A9F8D-1E3B-EA56-CCAA-93012CE0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/>
              <a:t>Modelo teórico - Simulação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32FFBA6-8890-6611-D91E-F2859F81A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F45015-6289-D3EB-041D-B92FB767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7" y="1946003"/>
            <a:ext cx="10942529" cy="244710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707386-4E56-DEA4-CDB2-35886BF14FF2}"/>
              </a:ext>
            </a:extLst>
          </p:cNvPr>
          <p:cNvSpPr txBox="1"/>
          <p:nvPr/>
        </p:nvSpPr>
        <p:spPr>
          <a:xfrm>
            <a:off x="933855" y="4805413"/>
            <a:ext cx="1034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Bobina 1 – indutância e resistência (AWG 20):   621.3µH  e  6,144 </a:t>
            </a:r>
            <a:r>
              <a:rPr lang="el-GR"/>
              <a:t>Ω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Bobina 2 – indutância e resistência (AWG 20):  637.4µH  e  5.958 </a:t>
            </a:r>
            <a:r>
              <a:rPr lang="el-GR"/>
              <a:t>Ω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Capacitor: 			                           0.1µF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Resistência da Carga: 			            10 </a:t>
            </a:r>
            <a:r>
              <a:rPr lang="el-GR" sz="1800" kern="1200">
                <a:solidFill>
                  <a:srgbClr val="000000"/>
                </a:solidFill>
                <a:effectLst/>
                <a:ea typeface="+mn-ea"/>
                <a:cs typeface="+mn-cs"/>
              </a:rPr>
              <a:t>Ω</a:t>
            </a:r>
            <a:endParaRPr lang="pt-BR" sz="1800" kern="1200">
              <a:solidFill>
                <a:srgbClr val="000000"/>
              </a:solidFill>
              <a:effectLst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Frequência de ressonância: 	                           20.19 kHz</a:t>
            </a:r>
          </a:p>
        </p:txBody>
      </p:sp>
    </p:spTree>
    <p:extLst>
      <p:ext uri="{BB962C8B-B14F-4D97-AF65-F5344CB8AC3E}">
        <p14:creationId xmlns:p14="http://schemas.microsoft.com/office/powerpoint/2010/main" val="34062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E67661-1D97-27C0-5608-A908C657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Modelo</a:t>
            </a:r>
            <a:r>
              <a:rPr lang="en-US"/>
              <a:t> </a:t>
            </a:r>
            <a:r>
              <a:rPr lang="en-US" err="1"/>
              <a:t>Teórico</a:t>
            </a:r>
            <a:r>
              <a:rPr lang="en-US"/>
              <a:t> - </a:t>
            </a:r>
            <a:r>
              <a:rPr lang="en-US" err="1"/>
              <a:t>Simulação</a:t>
            </a:r>
            <a:endParaRPr lang="en-US" b="0" err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76C1B640-B16D-DFD8-F25B-1E0881FF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35" y="2686596"/>
            <a:ext cx="6129806" cy="35181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B1D9E5-41D0-9AAA-2227-65F340239738}"/>
              </a:ext>
            </a:extLst>
          </p:cNvPr>
          <p:cNvSpPr txBox="1"/>
          <p:nvPr/>
        </p:nvSpPr>
        <p:spPr>
          <a:xfrm>
            <a:off x="4608286" y="13643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Correntes x Frequência</a:t>
            </a:r>
          </a:p>
        </p:txBody>
      </p:sp>
      <p:pic>
        <p:nvPicPr>
          <p:cNvPr id="9" name="Imagem 10" descr="Gráfico&#10;&#10;Descrição gerada automaticamente">
            <a:extLst>
              <a:ext uri="{FF2B5EF4-FFF2-40B4-BE49-F238E27FC236}">
                <a16:creationId xmlns:a16="http://schemas.microsoft.com/office/drawing/2014/main" id="{A11D5BD7-E128-CA1A-6B1F-A3C0830A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91"/>
          <a:stretch/>
        </p:blipFill>
        <p:spPr>
          <a:xfrm>
            <a:off x="5399" y="2695739"/>
            <a:ext cx="5977062" cy="3505379"/>
          </a:xfrm>
        </p:spPr>
      </p:pic>
    </p:spTree>
    <p:extLst>
      <p:ext uri="{BB962C8B-B14F-4D97-AF65-F5344CB8AC3E}">
        <p14:creationId xmlns:p14="http://schemas.microsoft.com/office/powerpoint/2010/main" val="157881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2B664-2943-EEBA-3A04-C186B010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Teórico</a:t>
            </a:r>
            <a:r>
              <a:rPr lang="en-US"/>
              <a:t> - Simulação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EEBBCA-8E0E-AEB3-A9C8-47BBA56D8D57}"/>
              </a:ext>
            </a:extLst>
          </p:cNvPr>
          <p:cNvSpPr txBox="1"/>
          <p:nvPr/>
        </p:nvSpPr>
        <p:spPr>
          <a:xfrm>
            <a:off x="4991817" y="1356425"/>
            <a:ext cx="281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* Para um k = 0.36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DDCC69F-1D44-A968-ACDE-F2A02F81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608"/>
            <a:ext cx="6018915" cy="410489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269786A-E85B-9A35-378E-5A44011C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15" y="2179990"/>
            <a:ext cx="5980525" cy="41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3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24829-E44C-DA47-45C7-71E899B08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30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A5904-2C8E-C8F7-3AFE-4F508D8F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10" y="718010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Montando circuito físico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7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1640B3DF-3C1C-49A7-8FA7-EE4A21CB0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F688909-AABA-3E68-DE8D-B3781056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103427" cy="3520440"/>
          </a:xfrm>
        </p:spPr>
        <p:txBody>
          <a:bodyPr anchor="t">
            <a:normAutofit/>
          </a:bodyPr>
          <a:lstStyle/>
          <a:p>
            <a:r>
              <a:rPr lang="pt-BR" sz="3200"/>
              <a:t>Modelo físico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78EB404C-778B-601E-F2B9-13E3EB3F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5" y="2967212"/>
            <a:ext cx="2062707" cy="1233174"/>
          </a:xfrm>
          <a:prstGeom prst="rect">
            <a:avLst/>
          </a:prstGeom>
        </p:spPr>
      </p:pic>
      <p:pic>
        <p:nvPicPr>
          <p:cNvPr id="34" name="Picture 4" descr="induzidos]">
            <a:extLst>
              <a:ext uri="{FF2B5EF4-FFF2-40B4-BE49-F238E27FC236}">
                <a16:creationId xmlns:a16="http://schemas.microsoft.com/office/drawing/2014/main" id="{A9A9CA70-500E-0DA3-57A3-664145201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9"/>
          <a:stretch/>
        </p:blipFill>
        <p:spPr bwMode="auto">
          <a:xfrm>
            <a:off x="2432116" y="2732014"/>
            <a:ext cx="2127153" cy="16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5E572BF0-FB01-2CCA-91EE-1ABBA0F85F95}"/>
              </a:ext>
            </a:extLst>
          </p:cNvPr>
          <p:cNvSpPr txBox="1"/>
          <p:nvPr/>
        </p:nvSpPr>
        <p:spPr>
          <a:xfrm>
            <a:off x="663460" y="4401611"/>
            <a:ext cx="34921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/>
              <a:t>Corrente parasita aumentou a resistência do fio para </a:t>
            </a:r>
            <a:r>
              <a:rPr lang="pt-BR" sz="1600" i="1"/>
              <a:t>25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/>
              <a:t>Indutâncias - 265 µH</a:t>
            </a:r>
          </a:p>
          <a:p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A739802-0E3E-DAFA-1D3C-67C740EB68B0}"/>
              </a:ext>
            </a:extLst>
          </p:cNvPr>
          <p:cNvSpPr txBox="1"/>
          <p:nvPr/>
        </p:nvSpPr>
        <p:spPr>
          <a:xfrm>
            <a:off x="5016676" y="1156710"/>
            <a:ext cx="614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2">
                    <a:lumMod val="50000"/>
                  </a:schemeClr>
                </a:solidFill>
              </a:rPr>
              <a:t>Medidas para melhorar os resultados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256E0C-0091-F5DC-4212-956DE80B0B2B}"/>
              </a:ext>
            </a:extLst>
          </p:cNvPr>
          <p:cNvSpPr txBox="1"/>
          <p:nvPr/>
        </p:nvSpPr>
        <p:spPr>
          <a:xfrm>
            <a:off x="4360184" y="1927125"/>
            <a:ext cx="434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Eliminar a 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Desacoplar o circuito primário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90197CD-42D5-DC30-A0B5-CA75CB076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2" t="5698" r="5725" b="2849"/>
          <a:stretch/>
        </p:blipFill>
        <p:spPr>
          <a:xfrm rot="-5400000">
            <a:off x="6471623" y="2005529"/>
            <a:ext cx="3461412" cy="55996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BC71238-BA1B-AE21-86C0-7F7A4C490A55}"/>
              </a:ext>
            </a:extLst>
          </p:cNvPr>
          <p:cNvSpPr txBox="1"/>
          <p:nvPr/>
        </p:nvSpPr>
        <p:spPr>
          <a:xfrm>
            <a:off x="8088923" y="1711569"/>
            <a:ext cx="385689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pt-BR" sz="1600">
                <a:cs typeface="Arial"/>
              </a:rPr>
              <a:t>Bobina 1 – indutância e resistência (AWG 20):   </a:t>
            </a:r>
            <a:r>
              <a:rPr lang="pt-BR" sz="1600" b="1">
                <a:cs typeface="Arial"/>
              </a:rPr>
              <a:t>621.3µH</a:t>
            </a:r>
            <a:r>
              <a:rPr lang="pt-BR" sz="1600">
                <a:cs typeface="Arial"/>
              </a:rPr>
              <a:t>  e  6,144 </a:t>
            </a:r>
            <a:r>
              <a:rPr lang="el-GR" sz="1600">
                <a:cs typeface="Arial"/>
              </a:rPr>
              <a:t>Ω</a:t>
            </a:r>
            <a:r>
              <a:rPr lang="pt-BR" sz="1600">
                <a:cs typeface="Arial"/>
              </a:rPr>
              <a:t>​</a:t>
            </a:r>
          </a:p>
          <a:p>
            <a:pPr>
              <a:buChar char="•"/>
            </a:pPr>
            <a:r>
              <a:rPr lang="pt-BR" sz="1600">
                <a:cs typeface="Arial"/>
              </a:rPr>
              <a:t>Bobina 2 – indutância e resistência (AWG 20):  </a:t>
            </a:r>
            <a:r>
              <a:rPr lang="pt-BR" sz="1600" b="1">
                <a:cs typeface="Arial"/>
              </a:rPr>
              <a:t>637.4µH</a:t>
            </a:r>
            <a:r>
              <a:rPr lang="pt-BR" sz="1600">
                <a:cs typeface="Arial"/>
              </a:rPr>
              <a:t>  e  5.958 </a:t>
            </a:r>
            <a:r>
              <a:rPr lang="el-GR" sz="1600">
                <a:cs typeface="Arial"/>
              </a:rPr>
              <a:t>Ω</a:t>
            </a:r>
          </a:p>
        </p:txBody>
      </p:sp>
    </p:spTree>
    <p:extLst>
      <p:ext uri="{BB962C8B-B14F-4D97-AF65-F5344CB8AC3E}">
        <p14:creationId xmlns:p14="http://schemas.microsoft.com/office/powerpoint/2010/main" val="411540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rcuito_funcionando">
            <a:hlinkClick r:id="" action="ppaction://media"/>
            <a:extLst>
              <a:ext uri="{FF2B5EF4-FFF2-40B4-BE49-F238E27FC236}">
                <a16:creationId xmlns:a16="http://schemas.microsoft.com/office/drawing/2014/main" id="{4DFF4D63-F7BB-9EBA-0430-CB7C154BD1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18" y="-4675"/>
            <a:ext cx="12123964" cy="6862675"/>
          </a:xfrm>
        </p:spPr>
      </p:pic>
    </p:spTree>
    <p:extLst>
      <p:ext uri="{BB962C8B-B14F-4D97-AF65-F5344CB8AC3E}">
        <p14:creationId xmlns:p14="http://schemas.microsoft.com/office/powerpoint/2010/main" val="9216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71F09B-E4CC-F4C0-AF1E-A85C0809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Modelo Físico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41A7C0-7E8D-74B6-CF25-40D976C0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07" y="274509"/>
            <a:ext cx="8412116" cy="6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2B664-2943-EEBA-3A04-C186B010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Teórico</a:t>
            </a:r>
            <a:r>
              <a:rPr lang="en-US"/>
              <a:t> e </a:t>
            </a:r>
            <a:r>
              <a:rPr lang="en-US" err="1"/>
              <a:t>validação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DF2B908-1127-E5E7-05EA-4E128971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255" y="2171700"/>
            <a:ext cx="6041861" cy="414471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63C6664-8418-9D93-4230-F0E0013909F5}"/>
              </a:ext>
            </a:extLst>
          </p:cNvPr>
          <p:cNvSpPr txBox="1"/>
          <p:nvPr/>
        </p:nvSpPr>
        <p:spPr>
          <a:xfrm>
            <a:off x="6734979" y="1259490"/>
            <a:ext cx="3107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* Para uma frequência de ressonância de 21.29kHz</a:t>
            </a:r>
            <a:endParaRPr lang="pt-BR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4E820B-1E9A-937A-FEAB-1E28526F5846}"/>
              </a:ext>
            </a:extLst>
          </p:cNvPr>
          <p:cNvSpPr/>
          <p:nvPr/>
        </p:nvSpPr>
        <p:spPr>
          <a:xfrm>
            <a:off x="5528364" y="3391451"/>
            <a:ext cx="242957" cy="18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09E051D-9D10-A29A-FA9E-F947E05F5432}"/>
              </a:ext>
            </a:extLst>
          </p:cNvPr>
          <p:cNvSpPr/>
          <p:nvPr/>
        </p:nvSpPr>
        <p:spPr>
          <a:xfrm>
            <a:off x="11287537" y="3380407"/>
            <a:ext cx="242957" cy="18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AFD846D1-1B0A-3BA2-39A2-CA96BD7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9313"/>
            <a:ext cx="5945528" cy="410408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BE0F09-BF76-51F4-E276-C9913BFF1592}"/>
              </a:ext>
            </a:extLst>
          </p:cNvPr>
          <p:cNvSpPr txBox="1"/>
          <p:nvPr/>
        </p:nvSpPr>
        <p:spPr>
          <a:xfrm>
            <a:off x="7894398" y="637039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Valores simulados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D1F58B-F8AA-60D0-3850-07D794E2C88C}"/>
              </a:ext>
            </a:extLst>
          </p:cNvPr>
          <p:cNvSpPr txBox="1"/>
          <p:nvPr/>
        </p:nvSpPr>
        <p:spPr>
          <a:xfrm>
            <a:off x="1711630" y="63671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Valores medidos</a:t>
            </a:r>
          </a:p>
        </p:txBody>
      </p:sp>
      <p:sp>
        <p:nvSpPr>
          <p:cNvPr id="22" name="Seta: Curva para a Esquerda 21">
            <a:extLst>
              <a:ext uri="{FF2B5EF4-FFF2-40B4-BE49-F238E27FC236}">
                <a16:creationId xmlns:a16="http://schemas.microsoft.com/office/drawing/2014/main" id="{A9D8218B-C92B-B98E-06FA-5F744136FF89}"/>
              </a:ext>
            </a:extLst>
          </p:cNvPr>
          <p:cNvSpPr/>
          <p:nvPr/>
        </p:nvSpPr>
        <p:spPr>
          <a:xfrm rot="-1920000">
            <a:off x="9810248" y="1298539"/>
            <a:ext cx="304800" cy="9612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D982E912A754494678B8ABAB663C4" ma:contentTypeVersion="12" ma:contentTypeDescription="Create a new document." ma:contentTypeScope="" ma:versionID="bed48762c3978bf1986b787314d8986e">
  <xsd:schema xmlns:xsd="http://www.w3.org/2001/XMLSchema" xmlns:xs="http://www.w3.org/2001/XMLSchema" xmlns:p="http://schemas.microsoft.com/office/2006/metadata/properties" xmlns:ns3="8cc57dda-952e-49e8-b456-6ad246116404" xmlns:ns4="a2591933-53ea-4cab-8f6c-7f247c1ec347" targetNamespace="http://schemas.microsoft.com/office/2006/metadata/properties" ma:root="true" ma:fieldsID="4c43a284dd885ba9a0e17fc80b0f042b" ns3:_="" ns4:_="">
    <xsd:import namespace="8cc57dda-952e-49e8-b456-6ad246116404"/>
    <xsd:import namespace="a2591933-53ea-4cab-8f6c-7f247c1ec3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57dda-952e-49e8-b456-6ad2461164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91933-53ea-4cab-8f6c-7f247c1ec3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E3039D-94A8-4DFD-89B8-CA59E676FDB3}">
  <ds:schemaRefs>
    <ds:schemaRef ds:uri="8cc57dda-952e-49e8-b456-6ad246116404"/>
    <ds:schemaRef ds:uri="a2591933-53ea-4cab-8f6c-7f247c1ec3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017C67-540D-4F68-A639-2237BA6F04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A1A91B-F272-4F81-9AF2-D1DA80457F6E}">
  <ds:schemaRefs>
    <ds:schemaRef ds:uri="8cc57dda-952e-49e8-b456-6ad246116404"/>
    <ds:schemaRef ds:uri="a2591933-53ea-4cab-8f6c-7f247c1ec3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Berlim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AccentBoxVTI</vt:lpstr>
      <vt:lpstr>Projeto de Eletromagnetismo:  Wireless Power Transfer</vt:lpstr>
      <vt:lpstr>Modelo teórico - Simulação</vt:lpstr>
      <vt:lpstr>Modelo Teórico - Simulação</vt:lpstr>
      <vt:lpstr>Modelo Teórico - Simulação</vt:lpstr>
      <vt:lpstr>Montando circuito físico</vt:lpstr>
      <vt:lpstr>Modelo físico</vt:lpstr>
      <vt:lpstr>PowerPoint Presentation</vt:lpstr>
      <vt:lpstr>Modelo Físico</vt:lpstr>
      <vt:lpstr>Modelo Teórico e validação</vt:lpstr>
      <vt:lpstr>Modelo Teórico e validação</vt:lpstr>
      <vt:lpstr>Validação do modelo</vt:lpstr>
      <vt:lpstr>Validação do modelo</vt:lpstr>
      <vt:lpstr>Potência e Custo</vt:lpstr>
      <vt:lpstr>Aplicações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Rosa do Carmo</dc:creator>
  <cp:revision>2</cp:revision>
  <dcterms:created xsi:type="dcterms:W3CDTF">2022-06-05T19:09:36Z</dcterms:created>
  <dcterms:modified xsi:type="dcterms:W3CDTF">2023-11-06T17:28:49Z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0x010100051D982E912A754494678B8ABAB663C4</vt:lpwstr>
  </property>
</Properties>
</file>